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5" r:id="rId4"/>
    <p:sldId id="266" r:id="rId5"/>
    <p:sldId id="267" r:id="rId6"/>
    <p:sldId id="273" r:id="rId7"/>
    <p:sldId id="274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42"/>
    <a:srgbClr val="C75B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95" autoAdjust="0"/>
    <p:restoredTop sz="89524"/>
  </p:normalViewPr>
  <p:slideViewPr>
    <p:cSldViewPr snapToGrid="0">
      <p:cViewPr varScale="1">
        <p:scale>
          <a:sx n="114" d="100"/>
          <a:sy n="114" d="100"/>
        </p:scale>
        <p:origin x="10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7" d="100"/>
          <a:sy n="97" d="100"/>
        </p:scale>
        <p:origin x="312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emf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C54B6-3A06-4A98-8DD7-91AC2EA515D9}" type="datetimeFigureOut">
              <a:rPr lang="en-US" smtClean="0"/>
              <a:t>3/10/22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9EEB9-1E5D-4336-B1B3-152F63E4D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2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B03A62-B4E1-4E76-92D8-4DA5B42024B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2981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49EEB9-1E5D-4336-B1B3-152F63E4D1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10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49EEB9-1E5D-4336-B1B3-152F63E4D1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35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49EEB9-1E5D-4336-B1B3-152F63E4D1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1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49EEB9-1E5D-4336-B1B3-152F63E4D13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4769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49EEB9-1E5D-4336-B1B3-152F63E4D13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3132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49EEB9-1E5D-4336-B1B3-152F63E4D13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38916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49EEB9-1E5D-4336-B1B3-152F63E4D13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7937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mb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09224" y="585894"/>
            <a:ext cx="1973552" cy="197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79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onogram 2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10934" y="585894"/>
            <a:ext cx="1970131" cy="197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464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onogram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10934" y="585894"/>
            <a:ext cx="1970131" cy="1973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38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onogram Word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5897" y="205964"/>
            <a:ext cx="5240206" cy="209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38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ordmark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28863"/>
            <a:ext cx="12192000" cy="6201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9419"/>
            <a:ext cx="10515600" cy="43620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61729"/>
            <a:ext cx="7315200" cy="190307"/>
          </a:xfrm>
        </p:spPr>
        <p:txBody>
          <a:bodyPr r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Unit Name Here [Go to Insert/Header and Footer in the top toolbar to change the footer text; also to add or remove Slide Number]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53800" y="6464043"/>
            <a:ext cx="358140" cy="1903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138438"/>
            <a:ext cx="12192000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25" y="6228863"/>
            <a:ext cx="3432175" cy="60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862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rcl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774E77A-F3AF-2642-9310-AD4C753862B7}"/>
              </a:ext>
            </a:extLst>
          </p:cNvPr>
          <p:cNvSpPr/>
          <p:nvPr userDrawn="1"/>
        </p:nvSpPr>
        <p:spPr>
          <a:xfrm>
            <a:off x="0" y="6228863"/>
            <a:ext cx="12192000" cy="6201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1B1F3F2-2AC7-B443-8B2E-4E2C0AEEA1A6}"/>
              </a:ext>
            </a:extLst>
          </p:cNvPr>
          <p:cNvCxnSpPr/>
          <p:nvPr userDrawn="1"/>
        </p:nvCxnSpPr>
        <p:spPr>
          <a:xfrm>
            <a:off x="0" y="6138438"/>
            <a:ext cx="12192000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461729"/>
            <a:ext cx="7315200" cy="190307"/>
          </a:xfrm>
        </p:spPr>
        <p:txBody>
          <a:bodyPr r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Unit Name Here [Go to Insert/Header and Footer in the top toolbar to change the footer text; also to add or remove Slide Number]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53800" y="6461729"/>
            <a:ext cx="356616" cy="1903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68DACDF-E1A9-A04C-A5FF-FC2443684B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3552" y="6303180"/>
            <a:ext cx="471466" cy="471466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864F1B8-AFCD-9B4D-A310-FC0F8BAA1D9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565566"/>
            <a:ext cx="10515600" cy="42113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345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Unit Name Here [Go to Insert/Header and Footer in the top toolbar to change the footer text; also to add or remove Slide Number]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C68DACDF-E1A9-A04C-A5FF-FC2443684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47914"/>
            <a:ext cx="10515600" cy="1157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79418"/>
            <a:ext cx="10515600" cy="4597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61729"/>
            <a:ext cx="7315200" cy="19030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/>
              <a:t>Unit Name Here [Go to Insert/Header and Footer in the top toolbar to change the footer text; also to add or remove Slide Number]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3800" y="6461729"/>
            <a:ext cx="356616" cy="1903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C68DACDF-E1A9-A04C-A5FF-FC2443684B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9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73" r:id="rId4"/>
    <p:sldLayoutId id="2147483662" r:id="rId5"/>
    <p:sldLayoutId id="2147483666" r:id="rId6"/>
    <p:sldLayoutId id="2147483670" r:id="rId7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3.e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1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4736EFA-3EFD-004F-8B20-F1F84EDF1E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83242"/>
            <a:ext cx="9144000" cy="2387600"/>
          </a:xfrm>
        </p:spPr>
        <p:txBody>
          <a:bodyPr>
            <a:normAutofit/>
          </a:bodyPr>
          <a:lstStyle/>
          <a:p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Biot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-spherical squirt (BISSQ) model for wave attenuation and dispersion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14710CC6-1483-1742-83E6-0BDE837498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70842"/>
            <a:ext cx="9144000" cy="165576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 Chen,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Zhaoyun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Hejun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Zhu</a:t>
            </a:r>
          </a:p>
        </p:txBody>
      </p:sp>
    </p:spTree>
    <p:extLst>
      <p:ext uri="{BB962C8B-B14F-4D97-AF65-F5344CB8AC3E}">
        <p14:creationId xmlns:p14="http://schemas.microsoft.com/office/powerpoint/2010/main" val="3608201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D5D8426-6031-B145-B17F-0629561AE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181"/>
            <a:ext cx="10515600" cy="1157575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between BISQ and BISSQ model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ECC14E-7C9B-5442-A188-5B1450555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4E3284FE-AE2B-45B8-A724-7C1F2EE1DB5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00208" y="1247775"/>
            <a:ext cx="4406964" cy="436245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64A20924-7C20-4799-810E-9C3AC13A6609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607172" y="1247775"/>
            <a:ext cx="5108173" cy="4264487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8C9B1719-266B-4B3D-BF9D-7B89CBAF0941}"/>
              </a:ext>
            </a:extLst>
          </p:cNvPr>
          <p:cNvSpPr txBox="1"/>
          <p:nvPr/>
        </p:nvSpPr>
        <p:spPr>
          <a:xfrm>
            <a:off x="1616149" y="5610225"/>
            <a:ext cx="2626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BISQ model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4E76DA1-555E-44C0-A558-C27FC971F38F}"/>
              </a:ext>
            </a:extLst>
          </p:cNvPr>
          <p:cNvSpPr txBox="1"/>
          <p:nvPr/>
        </p:nvSpPr>
        <p:spPr>
          <a:xfrm>
            <a:off x="6484090" y="5610225"/>
            <a:ext cx="2626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BISSQ model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70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D5D8426-6031-B145-B17F-0629561AE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57575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Fluid pressure in the BISSQ model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ECC14E-7C9B-5442-A188-5B1450555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虚尾箭头 16">
            <a:extLst>
              <a:ext uri="{FF2B5EF4-FFF2-40B4-BE49-F238E27FC236}">
                <a16:creationId xmlns:a16="http://schemas.microsoft.com/office/drawing/2014/main" id="{F254E2D4-5395-4709-B418-0A3E542072EF}"/>
              </a:ext>
            </a:extLst>
          </p:cNvPr>
          <p:cNvSpPr/>
          <p:nvPr/>
        </p:nvSpPr>
        <p:spPr bwMode="auto">
          <a:xfrm rot="5400000">
            <a:off x="5664197" y="1949138"/>
            <a:ext cx="863600" cy="300037"/>
          </a:xfrm>
          <a:prstGeom prst="stripedRightArrow">
            <a:avLst/>
          </a:prstGeom>
          <a:solidFill>
            <a:srgbClr val="7030A0"/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graphicFrame>
        <p:nvGraphicFramePr>
          <p:cNvPr id="10" name="对象 12">
            <a:extLst>
              <a:ext uri="{FF2B5EF4-FFF2-40B4-BE49-F238E27FC236}">
                <a16:creationId xmlns:a16="http://schemas.microsoft.com/office/drawing/2014/main" id="{80B538EB-A3DC-4072-A7E9-BBA9AA018F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414036"/>
              </p:ext>
            </p:extLst>
          </p:nvPr>
        </p:nvGraphicFramePr>
        <p:xfrm>
          <a:off x="6246015" y="1803190"/>
          <a:ext cx="1196773" cy="498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4" imgW="609336" imgH="253890" progId="Equation.DSMT4">
                  <p:embed/>
                </p:oleObj>
              </mc:Choice>
              <mc:Fallback>
                <p:oleObj name="Equation" r:id="rId4" imgW="609336" imgH="253890" progId="Equation.DSMT4">
                  <p:embed/>
                  <p:pic>
                    <p:nvPicPr>
                      <p:cNvPr id="32777" name="对象 12">
                        <a:extLst>
                          <a:ext uri="{FF2B5EF4-FFF2-40B4-BE49-F238E27FC236}">
                            <a16:creationId xmlns:a16="http://schemas.microsoft.com/office/drawing/2014/main" id="{066588E6-A4D7-4D5D-A117-E573C9BC92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6015" y="1803190"/>
                        <a:ext cx="1196773" cy="4986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虚尾箭头 16">
            <a:extLst>
              <a:ext uri="{FF2B5EF4-FFF2-40B4-BE49-F238E27FC236}">
                <a16:creationId xmlns:a16="http://schemas.microsoft.com/office/drawing/2014/main" id="{F91FBE0D-E95A-4A44-8FFE-CF45B3D769F8}"/>
              </a:ext>
            </a:extLst>
          </p:cNvPr>
          <p:cNvSpPr/>
          <p:nvPr/>
        </p:nvSpPr>
        <p:spPr bwMode="auto">
          <a:xfrm rot="5400000">
            <a:off x="5664196" y="3672538"/>
            <a:ext cx="863600" cy="300037"/>
          </a:xfrm>
          <a:prstGeom prst="stripedRightArrow">
            <a:avLst/>
          </a:prstGeom>
          <a:solidFill>
            <a:srgbClr val="7030A0"/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8AC042F-A0A5-4BDE-9D00-B780A4361AD7}"/>
              </a:ext>
            </a:extLst>
          </p:cNvPr>
          <p:cNvSpPr/>
          <p:nvPr/>
        </p:nvSpPr>
        <p:spPr>
          <a:xfrm>
            <a:off x="6246015" y="3671357"/>
            <a:ext cx="4240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等线" panose="02010600030101010101" pitchFamily="2" charset="-122"/>
              </a:rPr>
              <a:t>The average of the fluid pressure</a:t>
            </a:r>
            <a:endParaRPr lang="zh-CN" altLang="en-US" sz="2400" dirty="0"/>
          </a:p>
        </p:txBody>
      </p:sp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id="{EF931115-8628-48E1-8303-5A64BDB484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733823"/>
              </p:ext>
            </p:extLst>
          </p:nvPr>
        </p:nvGraphicFramePr>
        <p:xfrm>
          <a:off x="1896621" y="4357204"/>
          <a:ext cx="8398739" cy="893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6" imgW="4927600" imgH="533400" progId="Equation.DSMT4">
                  <p:embed/>
                </p:oleObj>
              </mc:Choice>
              <mc:Fallback>
                <p:oleObj name="Equation" r:id="rId6" imgW="4927600" imgH="533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6621" y="4357204"/>
                        <a:ext cx="8398739" cy="8932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5768A558-189D-41E2-9FCF-E1C03D0B6A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7520614"/>
              </p:ext>
            </p:extLst>
          </p:nvPr>
        </p:nvGraphicFramePr>
        <p:xfrm>
          <a:off x="3775090" y="2503376"/>
          <a:ext cx="4641800" cy="973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8" imgW="2501900" imgH="508000" progId="Equation.DSMT4">
                  <p:embed/>
                </p:oleObj>
              </mc:Choice>
              <mc:Fallback>
                <p:oleObj name="Equation" r:id="rId8" imgW="2501900" imgH="508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5090" y="2503376"/>
                        <a:ext cx="4641800" cy="9734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>
            <a:extLst>
              <a:ext uri="{FF2B5EF4-FFF2-40B4-BE49-F238E27FC236}">
                <a16:creationId xmlns:a16="http://schemas.microsoft.com/office/drawing/2014/main" id="{0255068F-08E6-4EBD-B4B3-D43D95634A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80776"/>
              </p:ext>
            </p:extLst>
          </p:nvPr>
        </p:nvGraphicFramePr>
        <p:xfrm>
          <a:off x="2393325" y="894943"/>
          <a:ext cx="7405335" cy="893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10" imgW="3251200" imgH="419100" progId="Equation.DSMT4">
                  <p:embed/>
                </p:oleObj>
              </mc:Choice>
              <mc:Fallback>
                <p:oleObj name="Equation" r:id="rId10" imgW="3251200" imgH="4191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325" y="894943"/>
                        <a:ext cx="7405335" cy="8932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C37C425-1E33-C84E-BB45-2C67407D07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757872"/>
              </p:ext>
            </p:extLst>
          </p:nvPr>
        </p:nvGraphicFramePr>
        <p:xfrm>
          <a:off x="2115694" y="5250455"/>
          <a:ext cx="7960591" cy="86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r:id="rId12" imgW="4584700" imgH="508000" progId="Equation.DSMT4">
                  <p:embed/>
                </p:oleObj>
              </mc:Choice>
              <mc:Fallback>
                <p:oleObj r:id="rId12" imgW="4584700" imgH="50800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5694" y="5250455"/>
                        <a:ext cx="7960591" cy="86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0DAC3CA-F695-9E4B-B48D-807D3C61B6C6}"/>
              </a:ext>
            </a:extLst>
          </p:cNvPr>
          <p:cNvSpPr txBox="1"/>
          <p:nvPr/>
        </p:nvSpPr>
        <p:spPr>
          <a:xfrm>
            <a:off x="446049" y="4634552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BISSQ model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3232A1-7B97-3E41-811A-A724C6A0FA2F}"/>
              </a:ext>
            </a:extLst>
          </p:cNvPr>
          <p:cNvSpPr txBox="1"/>
          <p:nvPr/>
        </p:nvSpPr>
        <p:spPr>
          <a:xfrm>
            <a:off x="446049" y="5513578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BISQ model</a:t>
            </a:r>
          </a:p>
        </p:txBody>
      </p:sp>
    </p:spTree>
    <p:extLst>
      <p:ext uri="{BB962C8B-B14F-4D97-AF65-F5344CB8AC3E}">
        <p14:creationId xmlns:p14="http://schemas.microsoft.com/office/powerpoint/2010/main" val="200963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D5D8426-6031-B145-B17F-0629561AE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57575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 wave equations of the BISSQ theory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ECC14E-7C9B-5442-A188-5B1450555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3" name="对象 2">
            <a:extLst>
              <a:ext uri="{FF2B5EF4-FFF2-40B4-BE49-F238E27FC236}">
                <a16:creationId xmlns:a16="http://schemas.microsoft.com/office/drawing/2014/main" id="{3D22C6B1-9263-40A0-A7A8-F3576C3F52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6752046"/>
              </p:ext>
            </p:extLst>
          </p:nvPr>
        </p:nvGraphicFramePr>
        <p:xfrm>
          <a:off x="2140944" y="891562"/>
          <a:ext cx="7910111" cy="89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tion" r:id="rId4" imgW="3759200" imgH="419100" progId="Equation.DSMT4">
                  <p:embed/>
                </p:oleObj>
              </mc:Choice>
              <mc:Fallback>
                <p:oleObj name="Equation" r:id="rId4" imgW="3759200" imgH="419100" progId="Equation.DSMT4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0944" y="891562"/>
                        <a:ext cx="7910111" cy="891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11C4A160-3E40-4DA0-A9A5-03BF1215B2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4383548"/>
              </p:ext>
            </p:extLst>
          </p:nvPr>
        </p:nvGraphicFramePr>
        <p:xfrm>
          <a:off x="2702805" y="1894900"/>
          <a:ext cx="6786390" cy="891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Equation" r:id="rId6" imgW="3314700" imgH="419100" progId="Equation.DSMT4">
                  <p:embed/>
                </p:oleObj>
              </mc:Choice>
              <mc:Fallback>
                <p:oleObj name="Equation" r:id="rId6" imgW="3314700" imgH="419100" progId="Equation.DSMT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2805" y="1894900"/>
                        <a:ext cx="6786390" cy="8915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0BAA4011-8B8B-4224-9693-E03FAD36BB93}"/>
              </a:ext>
            </a:extLst>
          </p:cNvPr>
          <p:cNvSpPr txBox="1"/>
          <p:nvPr/>
        </p:nvSpPr>
        <p:spPr>
          <a:xfrm>
            <a:off x="1189591" y="3011159"/>
            <a:ext cx="9812816" cy="2838796"/>
          </a:xfrm>
          <a:prstGeom prst="rect">
            <a:avLst/>
          </a:prstGeom>
          <a:noFill/>
          <a:ln w="28575">
            <a:solidFill>
              <a:srgbClr val="FF3300"/>
            </a:solidFill>
            <a:prstDash val="dashDot"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zh-CN" altLang="en-US" dirty="0">
              <a:latin typeface="+mn-lt"/>
              <a:ea typeface="黑体" panose="02010609060101010101" pitchFamily="49" charset="-122"/>
            </a:endParaRPr>
          </a:p>
        </p:txBody>
      </p:sp>
      <p:graphicFrame>
        <p:nvGraphicFramePr>
          <p:cNvPr id="12" name="对象 3">
            <a:extLst>
              <a:ext uri="{FF2B5EF4-FFF2-40B4-BE49-F238E27FC236}">
                <a16:creationId xmlns:a16="http://schemas.microsoft.com/office/drawing/2014/main" id="{23C47AC6-876F-4D27-99C2-293AF8FA2A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100253"/>
              </p:ext>
            </p:extLst>
          </p:nvPr>
        </p:nvGraphicFramePr>
        <p:xfrm>
          <a:off x="1880976" y="3368759"/>
          <a:ext cx="1394775" cy="894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Equation" r:id="rId8" imgW="672808" imgH="431613" progId="Equation.DSMT4">
                  <p:embed/>
                </p:oleObj>
              </mc:Choice>
              <mc:Fallback>
                <p:oleObj name="Equation" r:id="rId8" imgW="672808" imgH="431613" progId="Equation.DSMT4">
                  <p:embed/>
                  <p:pic>
                    <p:nvPicPr>
                      <p:cNvPr id="34824" name="对象 3">
                        <a:extLst>
                          <a:ext uri="{FF2B5EF4-FFF2-40B4-BE49-F238E27FC236}">
                            <a16:creationId xmlns:a16="http://schemas.microsoft.com/office/drawing/2014/main" id="{4E6EA994-98E6-4FC1-B3B5-EEBF62F3E3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0976" y="3368759"/>
                        <a:ext cx="1394775" cy="8940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4">
            <a:extLst>
              <a:ext uri="{FF2B5EF4-FFF2-40B4-BE49-F238E27FC236}">
                <a16:creationId xmlns:a16="http://schemas.microsoft.com/office/drawing/2014/main" id="{4ED4D91D-79B4-41AC-BEBD-25EDC1C952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817690"/>
              </p:ext>
            </p:extLst>
          </p:nvPr>
        </p:nvGraphicFramePr>
        <p:xfrm>
          <a:off x="1880976" y="4487491"/>
          <a:ext cx="2030012" cy="899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Equation" r:id="rId10" imgW="1002865" imgH="444307" progId="Equation.DSMT4">
                  <p:embed/>
                </p:oleObj>
              </mc:Choice>
              <mc:Fallback>
                <p:oleObj name="Equation" r:id="rId10" imgW="1002865" imgH="444307" progId="Equation.DSMT4">
                  <p:embed/>
                  <p:pic>
                    <p:nvPicPr>
                      <p:cNvPr id="34825" name="对象 4">
                        <a:extLst>
                          <a:ext uri="{FF2B5EF4-FFF2-40B4-BE49-F238E27FC236}">
                            <a16:creationId xmlns:a16="http://schemas.microsoft.com/office/drawing/2014/main" id="{C5A58D58-9DE5-4B60-963F-1B0AFEEDCE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0976" y="4487491"/>
                        <a:ext cx="2030012" cy="8993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5">
            <a:extLst>
              <a:ext uri="{FF2B5EF4-FFF2-40B4-BE49-F238E27FC236}">
                <a16:creationId xmlns:a16="http://schemas.microsoft.com/office/drawing/2014/main" id="{E92C9D30-57EF-4746-BFED-BCBDEAB33E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548001"/>
              </p:ext>
            </p:extLst>
          </p:nvPr>
        </p:nvGraphicFramePr>
        <p:xfrm>
          <a:off x="4395602" y="3290905"/>
          <a:ext cx="3122079" cy="97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Equation" r:id="rId12" imgW="1714500" imgH="533400" progId="Equation.DSMT4">
                  <p:embed/>
                </p:oleObj>
              </mc:Choice>
              <mc:Fallback>
                <p:oleObj name="Equation" r:id="rId12" imgW="1714500" imgH="533400" progId="Equation.DSMT4">
                  <p:embed/>
                  <p:pic>
                    <p:nvPicPr>
                      <p:cNvPr id="34826" name="对象 5">
                        <a:extLst>
                          <a:ext uri="{FF2B5EF4-FFF2-40B4-BE49-F238E27FC236}">
                            <a16:creationId xmlns:a16="http://schemas.microsoft.com/office/drawing/2014/main" id="{F74C03BF-40D9-4922-A6D2-4ACC55A1EB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5602" y="3290905"/>
                        <a:ext cx="3122079" cy="971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6">
            <a:extLst>
              <a:ext uri="{FF2B5EF4-FFF2-40B4-BE49-F238E27FC236}">
                <a16:creationId xmlns:a16="http://schemas.microsoft.com/office/drawing/2014/main" id="{290481C6-CBA3-48FD-B1B9-89E9265D26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57564"/>
              </p:ext>
            </p:extLst>
          </p:nvPr>
        </p:nvGraphicFramePr>
        <p:xfrm>
          <a:off x="4338868" y="4640045"/>
          <a:ext cx="3942146" cy="598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Equation" r:id="rId14" imgW="1841500" imgH="279400" progId="Equation.DSMT4">
                  <p:embed/>
                </p:oleObj>
              </mc:Choice>
              <mc:Fallback>
                <p:oleObj name="Equation" r:id="rId14" imgW="1841500" imgH="279400" progId="Equation.DSMT4">
                  <p:embed/>
                  <p:pic>
                    <p:nvPicPr>
                      <p:cNvPr id="34827" name="对象 6">
                        <a:extLst>
                          <a:ext uri="{FF2B5EF4-FFF2-40B4-BE49-F238E27FC236}">
                            <a16:creationId xmlns:a16="http://schemas.microsoft.com/office/drawing/2014/main" id="{037FA89D-F660-4720-A15E-1D5F16C64E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8868" y="4640045"/>
                        <a:ext cx="3942146" cy="5980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7">
            <a:extLst>
              <a:ext uri="{FF2B5EF4-FFF2-40B4-BE49-F238E27FC236}">
                <a16:creationId xmlns:a16="http://schemas.microsoft.com/office/drawing/2014/main" id="{C286659D-B2DE-4D0E-B98F-942B2552F1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811556"/>
              </p:ext>
            </p:extLst>
          </p:nvPr>
        </p:nvGraphicFramePr>
        <p:xfrm>
          <a:off x="8369106" y="3514808"/>
          <a:ext cx="2240178" cy="524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Equation" r:id="rId16" imgW="1079032" imgH="253890" progId="Equation.DSMT4">
                  <p:embed/>
                </p:oleObj>
              </mc:Choice>
              <mc:Fallback>
                <p:oleObj name="Equation" r:id="rId16" imgW="1079032" imgH="253890" progId="Equation.DSMT4">
                  <p:embed/>
                  <p:pic>
                    <p:nvPicPr>
                      <p:cNvPr id="34828" name="对象 7">
                        <a:extLst>
                          <a:ext uri="{FF2B5EF4-FFF2-40B4-BE49-F238E27FC236}">
                            <a16:creationId xmlns:a16="http://schemas.microsoft.com/office/drawing/2014/main" id="{10BEA479-F74F-4050-A515-4C4F933FCE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9106" y="3514808"/>
                        <a:ext cx="2240178" cy="5240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8">
            <a:extLst>
              <a:ext uri="{FF2B5EF4-FFF2-40B4-BE49-F238E27FC236}">
                <a16:creationId xmlns:a16="http://schemas.microsoft.com/office/drawing/2014/main" id="{C5785C6E-4700-471A-9788-D3D6F2ED8D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150175"/>
              </p:ext>
            </p:extLst>
          </p:nvPr>
        </p:nvGraphicFramePr>
        <p:xfrm>
          <a:off x="9203122" y="4698652"/>
          <a:ext cx="1406162" cy="477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Equation" r:id="rId18" imgW="685800" imgH="228600" progId="Equation.DSMT4">
                  <p:embed/>
                </p:oleObj>
              </mc:Choice>
              <mc:Fallback>
                <p:oleObj name="Equation" r:id="rId18" imgW="685800" imgH="228600" progId="Equation.DSMT4">
                  <p:embed/>
                  <p:pic>
                    <p:nvPicPr>
                      <p:cNvPr id="34829" name="对象 8">
                        <a:extLst>
                          <a:ext uri="{FF2B5EF4-FFF2-40B4-BE49-F238E27FC236}">
                            <a16:creationId xmlns:a16="http://schemas.microsoft.com/office/drawing/2014/main" id="{D44520D3-275C-4E6E-8284-A983C19DCE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3122" y="4698652"/>
                        <a:ext cx="1406162" cy="4770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4824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ECC14E-7C9B-5442-A188-5B1450555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8DACDF-E1A9-A04C-A5FF-FC2443684BF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80C7A99B-72CA-48D8-B904-76D497B74E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956411" y="510671"/>
            <a:ext cx="5755529" cy="43200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6D1267A2-DD9B-4A7D-AD48-B31963D7177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060" y="510671"/>
            <a:ext cx="5756400" cy="43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15076CA9-C189-4A43-A225-6830B4D6A542}"/>
              </a:ext>
            </a:extLst>
          </p:cNvPr>
          <p:cNvSpPr/>
          <p:nvPr/>
        </p:nvSpPr>
        <p:spPr>
          <a:xfrm>
            <a:off x="1543332" y="5153235"/>
            <a:ext cx="9386255" cy="745015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sz="2000" b="1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Compared to BISQ theory, the attenuation peak induced by squirt flow in BISSQ theory moves toward high frequencies.</a:t>
            </a:r>
            <a:endParaRPr lang="zh-CN" altLang="en-US" sz="2000" b="1" kern="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81554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ECC14E-7C9B-5442-A188-5B1450555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8DACDF-E1A9-A04C-A5FF-FC2443684BF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5076CA9-C189-4A43-A225-6830B4D6A542}"/>
              </a:ext>
            </a:extLst>
          </p:cNvPr>
          <p:cNvSpPr/>
          <p:nvPr/>
        </p:nvSpPr>
        <p:spPr>
          <a:xfrm>
            <a:off x="1543331" y="5142604"/>
            <a:ext cx="9386255" cy="745015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sz="2000" b="1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The attenuation peak caused by the spherical squirt flow moves toward low frequencies with the increasing of squirt flow length.</a:t>
            </a:r>
            <a:endParaRPr lang="zh-CN" altLang="en-US" sz="2000" b="1" kern="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432051B9-60CA-4CA8-AB89-B5911EDC217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51940" y="538980"/>
            <a:ext cx="5760000" cy="43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图片 13">
            <a:extLst>
              <a:ext uri="{FF2B5EF4-FFF2-40B4-BE49-F238E27FC236}">
                <a16:creationId xmlns:a16="http://schemas.microsoft.com/office/drawing/2014/main" id="{9C39B98C-7380-6A48-A38F-1906030E2A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910" y="543012"/>
            <a:ext cx="5755090" cy="43159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4333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ECC14E-7C9B-5442-A188-5B1450555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8DACDF-E1A9-A04C-A5FF-FC2443684BF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5076CA9-C189-4A43-A225-6830B4D6A542}"/>
              </a:ext>
            </a:extLst>
          </p:cNvPr>
          <p:cNvSpPr/>
          <p:nvPr/>
        </p:nvSpPr>
        <p:spPr>
          <a:xfrm>
            <a:off x="1543331" y="5142604"/>
            <a:ext cx="9386255" cy="745015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sz="2000" b="1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attenuation peak caused by spherical squirt flow moves toward high frequencies with the increasing of permeability.</a:t>
            </a:r>
            <a:endParaRPr lang="zh-CN" altLang="en-US" sz="2000" b="1" kern="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B71CE8ED-324A-47D7-97BC-F1675B9E3E6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87000" y="538980"/>
            <a:ext cx="5760000" cy="43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图片 36">
            <a:extLst>
              <a:ext uri="{FF2B5EF4-FFF2-40B4-BE49-F238E27FC236}">
                <a16:creationId xmlns:a16="http://schemas.microsoft.com/office/drawing/2014/main" id="{8A2FE90D-1E6E-E245-A6F0-F499867904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2771" y="543012"/>
            <a:ext cx="5753687" cy="43159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3645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D5D8426-6031-B145-B17F-0629561A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of the BISSQ model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ECC14E-7C9B-5442-A188-5B1450555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8DACDF-E1A9-A04C-A5FF-FC2443684BF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0ABDB8A8-C49F-41F1-87FF-8299B2B3593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7700" y="1405489"/>
            <a:ext cx="5816600" cy="4362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51469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UTD 2019 Colors">
      <a:dk1>
        <a:srgbClr val="000000"/>
      </a:dk1>
      <a:lt1>
        <a:srgbClr val="FFFFFF"/>
      </a:lt1>
      <a:dk2>
        <a:srgbClr val="414141"/>
      </a:dk2>
      <a:lt2>
        <a:srgbClr val="E7E6E6"/>
      </a:lt2>
      <a:accent1>
        <a:srgbClr val="E87500"/>
      </a:accent1>
      <a:accent2>
        <a:srgbClr val="69BD28"/>
      </a:accent2>
      <a:accent3>
        <a:srgbClr val="00A0DE"/>
      </a:accent3>
      <a:accent4>
        <a:srgbClr val="FFB611"/>
      </a:accent4>
      <a:accent5>
        <a:srgbClr val="154734"/>
      </a:accent5>
      <a:accent6>
        <a:srgbClr val="5FE0B7"/>
      </a:accent6>
      <a:hlink>
        <a:srgbClr val="C8C8C8"/>
      </a:hlink>
      <a:folHlink>
        <a:srgbClr val="808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132</Words>
  <Application>Microsoft Macintosh PowerPoint</Application>
  <PresentationFormat>Widescreen</PresentationFormat>
  <Paragraphs>31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微软雅黑</vt:lpstr>
      <vt:lpstr>Arial</vt:lpstr>
      <vt:lpstr>Calibri</vt:lpstr>
      <vt:lpstr>Times New Roman</vt:lpstr>
      <vt:lpstr>1_Office Theme</vt:lpstr>
      <vt:lpstr>Equation</vt:lpstr>
      <vt:lpstr>Equation.DSMT4</vt:lpstr>
      <vt:lpstr>Biot-spherical squirt (BISSQ) model for wave attenuation and dispersion</vt:lpstr>
      <vt:lpstr>Comparison between BISQ and BISSQ model</vt:lpstr>
      <vt:lpstr>Fluid pressure in the BISSQ model</vt:lpstr>
      <vt:lpstr>Elastic wave equations of the BISSQ theory</vt:lpstr>
      <vt:lpstr>PowerPoint Presentation</vt:lpstr>
      <vt:lpstr>PowerPoint Presentation</vt:lpstr>
      <vt:lpstr>PowerPoint Presentation</vt:lpstr>
      <vt:lpstr>Applications of the BISSQ model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Benson</dc:creator>
  <cp:lastModifiedBy>Chen, Yu</cp:lastModifiedBy>
  <cp:revision>28</cp:revision>
  <dcterms:created xsi:type="dcterms:W3CDTF">2017-09-15T16:01:31Z</dcterms:created>
  <dcterms:modified xsi:type="dcterms:W3CDTF">2022-03-10T22:52:32Z</dcterms:modified>
</cp:coreProperties>
</file>