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7" r:id="rId2"/>
    <p:sldId id="256" r:id="rId3"/>
    <p:sldId id="260" r:id="rId4"/>
    <p:sldId id="258" r:id="rId5"/>
    <p:sldId id="259" r:id="rId6"/>
    <p:sldId id="261" r:id="rId7"/>
    <p:sldId id="262" r:id="rId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3725"/>
    <p:restoredTop sz="94694"/>
  </p:normalViewPr>
  <p:slideViewPr>
    <p:cSldViewPr snapToGrid="0" snapToObjects="1">
      <p:cViewPr varScale="1">
        <p:scale>
          <a:sx n="121" d="100"/>
          <a:sy n="121" d="100"/>
        </p:scale>
        <p:origin x="464" y="17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753DA0-EB89-D342-AB04-59C5E8981AEA}" type="datetimeFigureOut">
              <a:rPr lang="en-US" smtClean="0"/>
              <a:t>2/15/22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CA065E-D30B-7C4F-A7F9-1B0524E6C6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93393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753DA0-EB89-D342-AB04-59C5E8981AEA}" type="datetimeFigureOut">
              <a:rPr lang="en-US" smtClean="0"/>
              <a:t>2/15/22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CA065E-D30B-7C4F-A7F9-1B0524E6C6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00882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753DA0-EB89-D342-AB04-59C5E8981AEA}" type="datetimeFigureOut">
              <a:rPr lang="en-US" smtClean="0"/>
              <a:t>2/15/22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CA065E-D30B-7C4F-A7F9-1B0524E6C6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50798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753DA0-EB89-D342-AB04-59C5E8981AEA}" type="datetimeFigureOut">
              <a:rPr lang="en-US" smtClean="0"/>
              <a:t>2/15/22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CA065E-D30B-7C4F-A7F9-1B0524E6C6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10000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753DA0-EB89-D342-AB04-59C5E8981AEA}" type="datetimeFigureOut">
              <a:rPr lang="en-US" smtClean="0"/>
              <a:t>2/15/22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CA065E-D30B-7C4F-A7F9-1B0524E6C6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6525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753DA0-EB89-D342-AB04-59C5E8981AEA}" type="datetimeFigureOut">
              <a:rPr lang="en-US" smtClean="0"/>
              <a:t>2/15/22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CA065E-D30B-7C4F-A7F9-1B0524E6C6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66661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753DA0-EB89-D342-AB04-59C5E8981AEA}" type="datetimeFigureOut">
              <a:rPr lang="en-US" smtClean="0"/>
              <a:t>2/15/22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CA065E-D30B-7C4F-A7F9-1B0524E6C6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561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753DA0-EB89-D342-AB04-59C5E8981AEA}" type="datetimeFigureOut">
              <a:rPr lang="en-US" smtClean="0"/>
              <a:t>2/15/22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CA065E-D30B-7C4F-A7F9-1B0524E6C6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38002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753DA0-EB89-D342-AB04-59C5E8981AEA}" type="datetimeFigureOut">
              <a:rPr lang="en-US" smtClean="0"/>
              <a:t>2/15/22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CA065E-D30B-7C4F-A7F9-1B0524E6C6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59433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753DA0-EB89-D342-AB04-59C5E8981AEA}" type="datetimeFigureOut">
              <a:rPr lang="en-US" smtClean="0"/>
              <a:t>2/15/22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CA065E-D30B-7C4F-A7F9-1B0524E6C6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96830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753DA0-EB89-D342-AB04-59C5E8981AEA}" type="datetimeFigureOut">
              <a:rPr lang="en-US" smtClean="0"/>
              <a:t>2/15/22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CA065E-D30B-7C4F-A7F9-1B0524E6C6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71274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753DA0-EB89-D342-AB04-59C5E8981AEA}" type="datetimeFigureOut">
              <a:rPr lang="en-US" smtClean="0"/>
              <a:t>2/15/22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CA065E-D30B-7C4F-A7F9-1B0524E6C6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26199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84196E5-67C4-554D-AC9C-ABBE43E2E32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7503" y="137993"/>
            <a:ext cx="8429297" cy="6153905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BB83A1A-DA98-5642-9FDA-5579742F32C5}"/>
              </a:ext>
            </a:extLst>
          </p:cNvPr>
          <p:cNvSpPr txBox="1"/>
          <p:nvPr/>
        </p:nvSpPr>
        <p:spPr>
          <a:xfrm>
            <a:off x="1345324" y="6484883"/>
            <a:ext cx="41498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We’ve made 23 of these in the last 4 years</a:t>
            </a:r>
          </a:p>
        </p:txBody>
      </p:sp>
    </p:spTree>
    <p:extLst>
      <p:ext uri="{BB962C8B-B14F-4D97-AF65-F5344CB8AC3E}">
        <p14:creationId xmlns:p14="http://schemas.microsoft.com/office/powerpoint/2010/main" val="26226149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56671" y="677856"/>
            <a:ext cx="7873336" cy="569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>
              <a:buFontTx/>
              <a:buAutoNum type="arabicParenR"/>
            </a:pPr>
            <a:r>
              <a:rPr lang="en-US" sz="2800" dirty="0"/>
              <a:t>AAPG Foundation $15K grant</a:t>
            </a:r>
          </a:p>
          <a:p>
            <a:pPr marL="514350" indent="-514350">
              <a:buAutoNum type="arabicParenR"/>
            </a:pPr>
            <a:endParaRPr lang="en-US" sz="2800" dirty="0"/>
          </a:p>
          <a:p>
            <a:pPr marL="514350" indent="-514350">
              <a:buAutoNum type="arabicParenR"/>
            </a:pPr>
            <a:r>
              <a:rPr lang="en-US" sz="2800" dirty="0" err="1"/>
              <a:t>Geonews</a:t>
            </a:r>
            <a:r>
              <a:rPr lang="en-US" sz="2800" dirty="0"/>
              <a:t>: Timely Geoscience Educational YouTube Videos about Recent Geologic Events by Ning Wang, Zachary </a:t>
            </a:r>
            <a:r>
              <a:rPr lang="en-US" sz="2800" dirty="0" err="1"/>
              <a:t>Clowdus</a:t>
            </a:r>
            <a:r>
              <a:rPr lang="en-US" sz="2800" dirty="0"/>
              <a:t>, Alessandra Sealander and Robert J Stern -Now in press in EGU journal “Geoscience Publications”</a:t>
            </a:r>
          </a:p>
          <a:p>
            <a:endParaRPr lang="en-US" sz="2800" dirty="0"/>
          </a:p>
          <a:p>
            <a:r>
              <a:rPr lang="en-US" sz="2800" dirty="0"/>
              <a:t>3) NSF proposal: Testing the </a:t>
            </a:r>
            <a:r>
              <a:rPr lang="en-US" sz="2800" dirty="0" err="1"/>
              <a:t>Geonews</a:t>
            </a:r>
            <a:r>
              <a:rPr lang="en-US" sz="2800" dirty="0"/>
              <a:t> Strategy to Inclusively Hook, Communicate with, and Educate YouTube Users Using Short Videos About Timely Natural Hazards - $299,440 requested.</a:t>
            </a:r>
          </a:p>
          <a:p>
            <a:r>
              <a:rPr lang="en-US" sz="2800" dirty="0"/>
              <a:t>Mary Urquhart, Robert J Stern, and </a:t>
            </a:r>
            <a:r>
              <a:rPr lang="en-US" sz="2800" dirty="0" err="1"/>
              <a:t>Ning</a:t>
            </a:r>
            <a:r>
              <a:rPr lang="en-US" sz="2800" dirty="0"/>
              <a:t> Wang</a:t>
            </a:r>
          </a:p>
        </p:txBody>
      </p:sp>
    </p:spTree>
    <p:extLst>
      <p:ext uri="{BB962C8B-B14F-4D97-AF65-F5344CB8AC3E}">
        <p14:creationId xmlns:p14="http://schemas.microsoft.com/office/powerpoint/2010/main" val="17195792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39607" y="36205"/>
            <a:ext cx="4648375" cy="88331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How did the Nevada's 2020 Earthquake happen? (4.4K views)</a:t>
            </a:r>
          </a:p>
          <a:p>
            <a:endParaRPr lang="en-US" sz="2800" b="1" dirty="0"/>
          </a:p>
          <a:p>
            <a:endParaRPr lang="en-US" sz="2800" b="1" dirty="0"/>
          </a:p>
          <a:p>
            <a:r>
              <a:rPr lang="en-US" sz="2800" b="1" dirty="0"/>
              <a:t>The Longest Lava Flow on Earth (Aug. 21, 1.3K views)</a:t>
            </a:r>
          </a:p>
          <a:p>
            <a:endParaRPr lang="en-US" sz="2800" b="1" dirty="0"/>
          </a:p>
          <a:p>
            <a:endParaRPr lang="en-US" sz="2800" b="1" dirty="0"/>
          </a:p>
          <a:p>
            <a:r>
              <a:rPr lang="en-US" sz="2800" b="1" dirty="0"/>
              <a:t>The Kamchatka Volcanoes (Sept. 21, 0.9K views)</a:t>
            </a:r>
          </a:p>
          <a:p>
            <a:endParaRPr lang="en-US" sz="2800" b="1" dirty="0"/>
          </a:p>
          <a:p>
            <a:endParaRPr lang="en-US" sz="2800" b="1" dirty="0"/>
          </a:p>
          <a:p>
            <a:r>
              <a:rPr lang="en-US" sz="2800" b="1" dirty="0"/>
              <a:t>Science Behind </a:t>
            </a:r>
            <a:r>
              <a:rPr lang="en-US" sz="2800" b="1" dirty="0" err="1"/>
              <a:t>Hunga</a:t>
            </a:r>
            <a:r>
              <a:rPr lang="en-US" sz="2800" b="1" dirty="0"/>
              <a:t> Tonga Volcano Eruption Jan. 22, 4K views)</a:t>
            </a:r>
          </a:p>
          <a:p>
            <a:endParaRPr lang="en-US" sz="2000" b="1" dirty="0"/>
          </a:p>
          <a:p>
            <a:endParaRPr lang="en-US" sz="2000" b="1" dirty="0"/>
          </a:p>
          <a:p>
            <a:endParaRPr lang="en-US" sz="2000" b="1" dirty="0"/>
          </a:p>
          <a:p>
            <a:endParaRPr lang="en-US" sz="2000" b="1" dirty="0"/>
          </a:p>
          <a:p>
            <a:endParaRPr lang="en-US" sz="2000" b="1" dirty="0"/>
          </a:p>
          <a:p>
            <a:endParaRPr lang="en-US" sz="2000" dirty="0"/>
          </a:p>
        </p:txBody>
      </p:sp>
      <p:pic>
        <p:nvPicPr>
          <p:cNvPr id="3" name="Picture 2" descr="A picture containing calendar&#10;&#10;Description automatically generated">
            <a:extLst>
              <a:ext uri="{FF2B5EF4-FFF2-40B4-BE49-F238E27FC236}">
                <a16:creationId xmlns:a16="http://schemas.microsoft.com/office/drawing/2014/main" id="{F85EFCE1-DE7E-FB4D-A8D1-D5BD069B2F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04917" y="36206"/>
            <a:ext cx="2883250" cy="1615720"/>
          </a:xfrm>
          <a:prstGeom prst="rect">
            <a:avLst/>
          </a:prstGeom>
        </p:spPr>
      </p:pic>
      <p:pic>
        <p:nvPicPr>
          <p:cNvPr id="6" name="Picture 5" descr="A picture containing text, sky, outdoor, person&#10;&#10;Description automatically generated">
            <a:extLst>
              <a:ext uri="{FF2B5EF4-FFF2-40B4-BE49-F238E27FC236}">
                <a16:creationId xmlns:a16="http://schemas.microsoft.com/office/drawing/2014/main" id="{7BD24B60-3CD8-FE46-A287-386C82A7B2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31638" y="1692390"/>
            <a:ext cx="3074225" cy="1582899"/>
          </a:xfrm>
          <a:prstGeom prst="rect">
            <a:avLst/>
          </a:prstGeom>
        </p:spPr>
      </p:pic>
      <p:pic>
        <p:nvPicPr>
          <p:cNvPr id="8" name="Picture 7" descr="A person standing in front of a body of water&#10;&#10;Description automatically generated with medium confidence">
            <a:extLst>
              <a:ext uri="{FF2B5EF4-FFF2-40B4-BE49-F238E27FC236}">
                <a16:creationId xmlns:a16="http://schemas.microsoft.com/office/drawing/2014/main" id="{75D799C4-0980-6248-8C03-14AADBB4D6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98732" y="3315753"/>
            <a:ext cx="2883251" cy="1628730"/>
          </a:xfrm>
          <a:prstGeom prst="rect">
            <a:avLst/>
          </a:prstGeom>
        </p:spPr>
      </p:pic>
      <p:pic>
        <p:nvPicPr>
          <p:cNvPr id="10" name="Picture 9" descr="A person standing in front of a blue background&#10;&#10;Description automatically generated with low confidence">
            <a:extLst>
              <a:ext uri="{FF2B5EF4-FFF2-40B4-BE49-F238E27FC236}">
                <a16:creationId xmlns:a16="http://schemas.microsoft.com/office/drawing/2014/main" id="{9D798D1B-7252-6742-AD81-A6BCB40899F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35789" y="5065986"/>
            <a:ext cx="3108211" cy="1755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37415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calendar&#10;&#10;Description automatically generated">
            <a:extLst>
              <a:ext uri="{FF2B5EF4-FFF2-40B4-BE49-F238E27FC236}">
                <a16:creationId xmlns:a16="http://schemas.microsoft.com/office/drawing/2014/main" id="{DE3487AA-8BB2-5241-BF0D-29E1B708D9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062" y="0"/>
            <a:ext cx="6414448" cy="359453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87F2780-D81E-9E41-B83F-EF36B359A8A0}"/>
              </a:ext>
            </a:extLst>
          </p:cNvPr>
          <p:cNvSpPr txBox="1"/>
          <p:nvPr/>
        </p:nvSpPr>
        <p:spPr>
          <a:xfrm>
            <a:off x="6632028" y="227608"/>
            <a:ext cx="2448910" cy="2831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/>
              <a:t>May 2020 event </a:t>
            </a:r>
          </a:p>
          <a:p>
            <a:r>
              <a:rPr lang="en-US" sz="1600"/>
              <a:t>Writing the narrative required expert input, sparking a conversation with Tim Dixon (U South Florida) about how crustal movements are measured with seismic focal mechanisms, GPS, radar interferometry…</a:t>
            </a:r>
          </a:p>
          <a:p>
            <a:endParaRPr lang="en-US" dirty="0"/>
          </a:p>
        </p:txBody>
      </p:sp>
      <p:pic>
        <p:nvPicPr>
          <p:cNvPr id="5" name="Picture 4" descr="A person smiling in front of a tree&#10;&#10;Description automatically generated with low confidence">
            <a:extLst>
              <a:ext uri="{FF2B5EF4-FFF2-40B4-BE49-F238E27FC236}">
                <a16:creationId xmlns:a16="http://schemas.microsoft.com/office/drawing/2014/main" id="{BEB7EA38-3056-6144-BCAB-C8BE7466E2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8524" y="3672489"/>
            <a:ext cx="3810000" cy="2540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C255B93-9814-2E4A-AF9C-0A5CE3720DA0}"/>
              </a:ext>
            </a:extLst>
          </p:cNvPr>
          <p:cNvSpPr txBox="1"/>
          <p:nvPr/>
        </p:nvSpPr>
        <p:spPr>
          <a:xfrm>
            <a:off x="357352" y="6337738"/>
            <a:ext cx="20717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Prof. Tim Dixon, USF</a:t>
            </a:r>
            <a:endParaRPr lang="en-US" dirty="0"/>
          </a:p>
        </p:txBody>
      </p:sp>
      <p:pic>
        <p:nvPicPr>
          <p:cNvPr id="9" name="Picture 8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D030A88D-7A36-F64A-8E85-8527CF4981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08426" y="2817200"/>
            <a:ext cx="4412875" cy="370520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405FEB1-6C9D-004D-BD30-1AD2E21CAD5A}"/>
              </a:ext>
            </a:extLst>
          </p:cNvPr>
          <p:cNvSpPr txBox="1"/>
          <p:nvPr/>
        </p:nvSpPr>
        <p:spPr>
          <a:xfrm>
            <a:off x="4088524" y="6522404"/>
            <a:ext cx="534976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/>
              <a:t>… and led to a paper by 3 USF students and 2 UTD alumni 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0247667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, sky, outdoor, person&#10;&#10;Description automatically generated">
            <a:extLst>
              <a:ext uri="{FF2B5EF4-FFF2-40B4-BE49-F238E27FC236}">
                <a16:creationId xmlns:a16="http://schemas.microsoft.com/office/drawing/2014/main" id="{1C484C99-AFB2-1F45-AE86-A7043C6F23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99392"/>
            <a:ext cx="5491004" cy="282728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EBF7E23-EB5B-CE46-8AB7-C53331E5A003}"/>
              </a:ext>
            </a:extLst>
          </p:cNvPr>
          <p:cNvSpPr txBox="1"/>
          <p:nvPr/>
        </p:nvSpPr>
        <p:spPr>
          <a:xfrm>
            <a:off x="5491004" y="761945"/>
            <a:ext cx="366387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Video about the longest lava flows on Earth required expert input, sparking a conversation with Steven Self (Emeritus Prof UCB) who visited UTD in summer 2021….</a:t>
            </a:r>
          </a:p>
          <a:p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5210EDA-2D3D-E045-AA5E-5632BC3D648A}"/>
              </a:ext>
            </a:extLst>
          </p:cNvPr>
          <p:cNvSpPr txBox="1"/>
          <p:nvPr/>
        </p:nvSpPr>
        <p:spPr>
          <a:xfrm>
            <a:off x="420414" y="115614"/>
            <a:ext cx="522110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The Longest Lava Flow on Earth (Aug. 21, 1.3K views)</a:t>
            </a:r>
          </a:p>
          <a:p>
            <a:endParaRPr lang="en-US" dirty="0"/>
          </a:p>
        </p:txBody>
      </p:sp>
      <p:pic>
        <p:nvPicPr>
          <p:cNvPr id="6" name="Picture 5" descr="A group of people sitting around a table outside&#10;&#10;Description automatically generated with medium confidence">
            <a:extLst>
              <a:ext uri="{FF2B5EF4-FFF2-40B4-BE49-F238E27FC236}">
                <a16:creationId xmlns:a16="http://schemas.microsoft.com/office/drawing/2014/main" id="{09B01C58-F151-F04B-A95D-02E2648BF1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0862" y="4110090"/>
            <a:ext cx="3663879" cy="2747909"/>
          </a:xfrm>
          <a:prstGeom prst="rect">
            <a:avLst/>
          </a:prstGeom>
        </p:spPr>
      </p:pic>
      <p:pic>
        <p:nvPicPr>
          <p:cNvPr id="8" name="Picture 7" descr="A person standing in front of a rock wall&#10;&#10;Description automatically generated with medium confidence">
            <a:extLst>
              <a:ext uri="{FF2B5EF4-FFF2-40B4-BE49-F238E27FC236}">
                <a16:creationId xmlns:a16="http://schemas.microsoft.com/office/drawing/2014/main" id="{B1073919-8FEA-2F4B-8CFD-00595E7BAD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80122" y="4110090"/>
            <a:ext cx="3663878" cy="274790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B7DDB60-526F-824B-838F-DE6E02A21174}"/>
              </a:ext>
            </a:extLst>
          </p:cNvPr>
          <p:cNvSpPr txBox="1"/>
          <p:nvPr/>
        </p:nvSpPr>
        <p:spPr>
          <a:xfrm>
            <a:off x="0" y="3266062"/>
            <a:ext cx="907042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….which led to discussions of possible research on the Columbia River Flood Basalts of Washington and involvement of beginning UTD MS student Sarah Walker in a field trip in Oct. 2021 and her MS research topic.</a:t>
            </a:r>
          </a:p>
        </p:txBody>
      </p:sp>
    </p:spTree>
    <p:extLst>
      <p:ext uri="{BB962C8B-B14F-4D97-AF65-F5344CB8AC3E}">
        <p14:creationId xmlns:p14="http://schemas.microsoft.com/office/powerpoint/2010/main" val="7075663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erson standing in front of a body of water&#10;&#10;Description automatically generated with medium confidence">
            <a:extLst>
              <a:ext uri="{FF2B5EF4-FFF2-40B4-BE49-F238E27FC236}">
                <a16:creationId xmlns:a16="http://schemas.microsoft.com/office/drawing/2014/main" id="{D165978A-CF66-E445-B469-33C114007F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8882"/>
            <a:ext cx="4279353" cy="241737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43DD3C4-98F4-A54F-9899-3F5EA583A8E4}"/>
              </a:ext>
            </a:extLst>
          </p:cNvPr>
          <p:cNvSpPr txBox="1"/>
          <p:nvPr/>
        </p:nvSpPr>
        <p:spPr>
          <a:xfrm>
            <a:off x="420414" y="105103"/>
            <a:ext cx="36279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The Kamchatka Volcanoes (Sept. 21)</a:t>
            </a:r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D3BC668-7ECE-754A-8137-70AC06F163F0}"/>
              </a:ext>
            </a:extLst>
          </p:cNvPr>
          <p:cNvSpPr txBox="1"/>
          <p:nvPr/>
        </p:nvSpPr>
        <p:spPr>
          <a:xfrm>
            <a:off x="4352925" y="388882"/>
            <a:ext cx="462290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This video resulted from conversations with UTD undergrad Katie Seals about what she wanted to do when she graduated from UTD.  She mentioned an interest in volcanology and I suggested she look at universities with strong volcanology programs, like U Oregon. I further suggested that she find a faculty member whose research interested her…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9D1BE22-CA45-D840-9AB1-30C59481E23D}"/>
              </a:ext>
            </a:extLst>
          </p:cNvPr>
          <p:cNvSpPr txBox="1"/>
          <p:nvPr/>
        </p:nvSpPr>
        <p:spPr>
          <a:xfrm>
            <a:off x="1650329" y="2992523"/>
            <a:ext cx="37042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…she identified Prof. Ilya </a:t>
            </a:r>
            <a:r>
              <a:rPr lang="en-US" dirty="0" err="1"/>
              <a:t>Bindeman</a:t>
            </a:r>
            <a:r>
              <a:rPr lang="en-US" dirty="0"/>
              <a:t>….</a:t>
            </a:r>
          </a:p>
        </p:txBody>
      </p:sp>
      <p:pic>
        <p:nvPicPr>
          <p:cNvPr id="7" name="Picture 6" descr="A person wearing glasses&#10;&#10;Description automatically generated with low confidence">
            <a:extLst>
              <a:ext uri="{FF2B5EF4-FFF2-40B4-BE49-F238E27FC236}">
                <a16:creationId xmlns:a16="http://schemas.microsoft.com/office/drawing/2014/main" id="{2FE69B63-B6E6-304D-9980-EFD9BE9B4A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4922" y="3548118"/>
            <a:ext cx="3898900" cy="2921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0B54C9F-EF66-3F4A-9A31-124407BBC94B}"/>
              </a:ext>
            </a:extLst>
          </p:cNvPr>
          <p:cNvSpPr txBox="1"/>
          <p:nvPr/>
        </p:nvSpPr>
        <p:spPr>
          <a:xfrm>
            <a:off x="4279353" y="4021083"/>
            <a:ext cx="462290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…and I suggested that she ask him if he would be interested in working with her to make a video about some of his work.  This would give her a chance to dig deeper into a potential supervisor’s research and give him a chance to learn more about a potential student.</a:t>
            </a:r>
          </a:p>
        </p:txBody>
      </p:sp>
    </p:spTree>
    <p:extLst>
      <p:ext uri="{BB962C8B-B14F-4D97-AF65-F5344CB8AC3E}">
        <p14:creationId xmlns:p14="http://schemas.microsoft.com/office/powerpoint/2010/main" val="37240402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erson standing in front of a blue background&#10;&#10;Description automatically generated with low confidence">
            <a:extLst>
              <a:ext uri="{FF2B5EF4-FFF2-40B4-BE49-F238E27FC236}">
                <a16:creationId xmlns:a16="http://schemas.microsoft.com/office/drawing/2014/main" id="{7B3E699D-AE5E-9F4C-A181-6B69F22F1B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8883"/>
            <a:ext cx="4297961" cy="2427890"/>
          </a:xfrm>
          <a:prstGeom prst="rect">
            <a:avLst/>
          </a:prstGeom>
        </p:spPr>
      </p:pic>
      <p:pic>
        <p:nvPicPr>
          <p:cNvPr id="3" name="Picture 2" descr="Table&#10;&#10;Description automatically generated">
            <a:extLst>
              <a:ext uri="{FF2B5EF4-FFF2-40B4-BE49-F238E27FC236}">
                <a16:creationId xmlns:a16="http://schemas.microsoft.com/office/drawing/2014/main" id="{8B444122-3724-0F4D-B665-3543D70A9E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02924" y="3167050"/>
            <a:ext cx="3998529" cy="369095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76D8030-7352-D142-87DC-5C08B4677039}"/>
              </a:ext>
            </a:extLst>
          </p:cNvPr>
          <p:cNvSpPr txBox="1"/>
          <p:nvPr/>
        </p:nvSpPr>
        <p:spPr>
          <a:xfrm>
            <a:off x="4394189" y="369332"/>
            <a:ext cx="442945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Writing the narrative for this event required input from experts, so I reached out to Cornel de Ronde, principal scientist at GNS New Zealand…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8A83B57-4348-EB4C-892E-F15905B3F108}"/>
              </a:ext>
            </a:extLst>
          </p:cNvPr>
          <p:cNvSpPr txBox="1"/>
          <p:nvPr/>
        </p:nvSpPr>
        <p:spPr>
          <a:xfrm>
            <a:off x="145403" y="0"/>
            <a:ext cx="53022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/>
              <a:t>Science Behind Hunga Tonga Volcano Eruption Jan. 22</a:t>
            </a:r>
            <a:endParaRPr lang="en-US" dirty="0"/>
          </a:p>
        </p:txBody>
      </p:sp>
      <p:pic>
        <p:nvPicPr>
          <p:cNvPr id="8" name="Picture 7" descr="A picture containing person, grass, outdoor, tree&#10;&#10;Description automatically generated">
            <a:extLst>
              <a:ext uri="{FF2B5EF4-FFF2-40B4-BE49-F238E27FC236}">
                <a16:creationId xmlns:a16="http://schemas.microsoft.com/office/drawing/2014/main" id="{DCA10A6B-36A3-1C45-9516-E592E80E97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51804" y="1271283"/>
            <a:ext cx="2894943" cy="162957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E8832BA-8825-0C44-BA33-85BDFF239177}"/>
              </a:ext>
            </a:extLst>
          </p:cNvPr>
          <p:cNvSpPr txBox="1"/>
          <p:nvPr/>
        </p:nvSpPr>
        <p:spPr>
          <a:xfrm>
            <a:off x="142547" y="2994954"/>
            <a:ext cx="46578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…</a:t>
            </a:r>
            <a:r>
              <a:rPr lang="en-US" sz="1600"/>
              <a:t>He wanted </a:t>
            </a:r>
            <a:r>
              <a:rPr lang="en-US" sz="1600" dirty="0"/>
              <a:t>to take a small ship to remap the submarine bathymetry of the volcano with a small ship but needed financial help….</a:t>
            </a:r>
          </a:p>
        </p:txBody>
      </p:sp>
      <p:pic>
        <p:nvPicPr>
          <p:cNvPr id="12" name="Picture 11" descr="A large ship in the water&#10;&#10;Description automatically generated with low confidence">
            <a:extLst>
              <a:ext uri="{FF2B5EF4-FFF2-40B4-BE49-F238E27FC236}">
                <a16:creationId xmlns:a16="http://schemas.microsoft.com/office/drawing/2014/main" id="{305E50B9-A699-5A49-B4D3-6A62EB5B0D6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9486" y="3986588"/>
            <a:ext cx="2761059" cy="2464985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21021E23-005C-D34B-B672-59379FD3F1D8}"/>
              </a:ext>
            </a:extLst>
          </p:cNvPr>
          <p:cNvSpPr txBox="1"/>
          <p:nvPr/>
        </p:nvSpPr>
        <p:spPr>
          <a:xfrm>
            <a:off x="3226676" y="3787919"/>
            <a:ext cx="1776248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…so we wrote a proposal to NSF to get ~$150K to help with costs and a small amount to support a  short </a:t>
            </a:r>
            <a:r>
              <a:rPr lang="en-US" sz="1600" dirty="0" err="1"/>
              <a:t>Geonews</a:t>
            </a:r>
            <a:r>
              <a:rPr lang="en-US" sz="1600" dirty="0"/>
              <a:t> video about the expedition! The proposal will be submitted soon.</a:t>
            </a:r>
          </a:p>
        </p:txBody>
      </p:sp>
    </p:spTree>
    <p:extLst>
      <p:ext uri="{BB962C8B-B14F-4D97-AF65-F5344CB8AC3E}">
        <p14:creationId xmlns:p14="http://schemas.microsoft.com/office/powerpoint/2010/main" val="403428567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97</TotalTime>
  <Words>508</Words>
  <Application>Microsoft Macintosh PowerPoint</Application>
  <PresentationFormat>On-screen Show (4:3)</PresentationFormat>
  <Paragraphs>36</Paragraphs>
  <Slides>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0" baseType="lpstr"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University of Texas at Dallas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Robert Stern</dc:creator>
  <cp:lastModifiedBy>Stern, Robert</cp:lastModifiedBy>
  <cp:revision>11</cp:revision>
  <dcterms:created xsi:type="dcterms:W3CDTF">2022-02-10T23:49:14Z</dcterms:created>
  <dcterms:modified xsi:type="dcterms:W3CDTF">2022-02-15T22:33:27Z</dcterms:modified>
</cp:coreProperties>
</file>